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46"/>
  </p:notesMasterIdLst>
  <p:sldIdLst>
    <p:sldId id="432" r:id="rId2"/>
    <p:sldId id="429" r:id="rId3"/>
    <p:sldId id="334" r:id="rId4"/>
    <p:sldId id="430" r:id="rId5"/>
    <p:sldId id="453" r:id="rId6"/>
    <p:sldId id="262" r:id="rId7"/>
    <p:sldId id="263" r:id="rId8"/>
    <p:sldId id="264" r:id="rId9"/>
    <p:sldId id="331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351" r:id="rId20"/>
    <p:sldId id="269" r:id="rId21"/>
    <p:sldId id="349" r:id="rId22"/>
    <p:sldId id="352" r:id="rId23"/>
    <p:sldId id="353" r:id="rId24"/>
    <p:sldId id="354" r:id="rId25"/>
    <p:sldId id="357" r:id="rId26"/>
    <p:sldId id="359" r:id="rId27"/>
    <p:sldId id="380" r:id="rId28"/>
    <p:sldId id="456" r:id="rId29"/>
    <p:sldId id="457" r:id="rId30"/>
    <p:sldId id="458" r:id="rId31"/>
    <p:sldId id="459" r:id="rId32"/>
    <p:sldId id="460" r:id="rId33"/>
    <p:sldId id="466" r:id="rId34"/>
    <p:sldId id="461" r:id="rId35"/>
    <p:sldId id="467" r:id="rId36"/>
    <p:sldId id="462" r:id="rId37"/>
    <p:sldId id="455" r:id="rId38"/>
    <p:sldId id="463" r:id="rId39"/>
    <p:sldId id="464" r:id="rId40"/>
    <p:sldId id="465" r:id="rId41"/>
    <p:sldId id="454" r:id="rId42"/>
    <p:sldId id="281" r:id="rId43"/>
    <p:sldId id="389" r:id="rId44"/>
    <p:sldId id="390" r:id="rId4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60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3"/>
    <p:restoredTop sz="94609"/>
  </p:normalViewPr>
  <p:slideViewPr>
    <p:cSldViewPr snapToGrid="0">
      <p:cViewPr varScale="1">
        <p:scale>
          <a:sx n="205" d="100"/>
          <a:sy n="205" d="100"/>
        </p:scale>
        <p:origin x="528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16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927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252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448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39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6187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69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1650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24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2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2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72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  <p:sldLayoutId id="2147483665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postgrespro.ru/docs/postgrespro/9.5/sq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Оконные функции </a:t>
            </a:r>
            <a:br>
              <a:rPr lang="en-US" spc="-10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Оптимизация запросов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C23-8D64-8641-8CB4-01046CC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Оконная функция</a:t>
            </a:r>
            <a:endParaRPr lang="en-US" dirty="0"/>
          </a:p>
        </p:txBody>
      </p:sp>
      <p:sp>
        <p:nvSpPr>
          <p:cNvPr id="4" name="Прямоугольник 10">
            <a:extLst>
              <a:ext uri="{FF2B5EF4-FFF2-40B4-BE49-F238E27FC236}">
                <a16:creationId xmlns:a16="http://schemas.microsoft.com/office/drawing/2014/main" id="{6992F97B-EB9C-D84E-A1E2-AB66B9761072}"/>
              </a:ext>
            </a:extLst>
          </p:cNvPr>
          <p:cNvSpPr/>
          <p:nvPr/>
        </p:nvSpPr>
        <p:spPr>
          <a:xfrm>
            <a:off x="500551" y="1426624"/>
            <a:ext cx="39287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Оконная функция в SQL</a:t>
            </a:r>
            <a:r>
              <a:rPr lang="ru-RU" dirty="0"/>
              <a:t> - функция, которая работает с выделенным набором строк (окном, </a:t>
            </a:r>
            <a:r>
              <a:rPr lang="ru-RU" dirty="0" err="1"/>
              <a:t>партицией</a:t>
            </a:r>
            <a:r>
              <a:rPr lang="ru-RU" dirty="0"/>
              <a:t>) и выполняет вычисление для этого набора строк в отдельном столбце. </a:t>
            </a:r>
          </a:p>
          <a:p>
            <a:pPr algn="just"/>
            <a:endParaRPr lang="ru-RU" dirty="0"/>
          </a:p>
          <a:p>
            <a:pPr algn="just"/>
            <a:r>
              <a:rPr lang="ru-RU" b="1" dirty="0" err="1"/>
              <a:t>Партиции</a:t>
            </a:r>
            <a:r>
              <a:rPr lang="ru-RU" b="1" dirty="0"/>
              <a:t> (окна из набора строк)</a:t>
            </a:r>
            <a:r>
              <a:rPr lang="ru-RU" dirty="0"/>
              <a:t> - это набор строк, указанный для оконной функции по одному из столбцов или группе столбцов таблицы. </a:t>
            </a:r>
            <a:endParaRPr lang="en-US" dirty="0"/>
          </a:p>
          <a:p>
            <a:pPr algn="just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B5CE6-A23B-6A40-840A-7B18668F1A4D}"/>
              </a:ext>
            </a:extLst>
          </p:cNvPr>
          <p:cNvSpPr txBox="1"/>
          <p:nvPr/>
        </p:nvSpPr>
        <p:spPr>
          <a:xfrm>
            <a:off x="5324272" y="1290535"/>
            <a:ext cx="2561920" cy="2179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*,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window_function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table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HAVING </a:t>
            </a:r>
            <a:r>
              <a:rPr lang="en-US" dirty="0">
                <a:solidFill>
                  <a:schemeClr val="tx1"/>
                </a:solidFill>
              </a:rPr>
              <a:t>condition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933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9E6F-66DC-D546-993E-BCD886EF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оконной функции от агрегата</a:t>
            </a:r>
            <a:endParaRPr lang="en-US" dirty="0"/>
          </a:p>
        </p:txBody>
      </p:sp>
      <p:pic>
        <p:nvPicPr>
          <p:cNvPr id="3" name="Picture 2" descr="https://habrastorage.org/r/w1560/getpro/habr/upload_files/90a/395/883/90a39588318aad8a733e87647d797af1.png">
            <a:extLst>
              <a:ext uri="{FF2B5EF4-FFF2-40B4-BE49-F238E27FC236}">
                <a16:creationId xmlns:a16="http://schemas.microsoft.com/office/drawing/2014/main" id="{4A7A051E-699B-B844-B6B1-69B20E1F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8" y="878674"/>
            <a:ext cx="5383408" cy="19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habrastorage.org/r/w1560/getpro/habr/upload_files/696/a8d/cb1/696a8dcb16b5c8e4499961dab2b8f19a.png">
            <a:extLst>
              <a:ext uri="{FF2B5EF4-FFF2-40B4-BE49-F238E27FC236}">
                <a16:creationId xmlns:a16="http://schemas.microsoft.com/office/drawing/2014/main" id="{3626A72C-FBEE-7941-B3B7-3B06F9A8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9" y="2827506"/>
            <a:ext cx="7177825" cy="21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9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8449-8E52-EA40-97EA-E0DDA6E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  <a:endParaRPr lang="en-US" dirty="0"/>
          </a:p>
        </p:txBody>
      </p:sp>
      <p:pic>
        <p:nvPicPr>
          <p:cNvPr id="4" name="Picture 4" descr="https://habrastorage.org/r/w1560/getpro/habr/upload_files/a85/0c1/7e0/a850c17e02bad1ffc7b82ba896ed74e4.png">
            <a:extLst>
              <a:ext uri="{FF2B5EF4-FFF2-40B4-BE49-F238E27FC236}">
                <a16:creationId xmlns:a16="http://schemas.microsoft.com/office/drawing/2014/main" id="{3DBB65DE-F0DE-4247-B3F8-B43ACFA0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" y="3530030"/>
            <a:ext cx="9050372" cy="14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29D72-7DF3-784F-98F1-166AD339AA6A}"/>
              </a:ext>
            </a:extLst>
          </p:cNvPr>
          <p:cNvSpPr txBox="1"/>
          <p:nvPr/>
        </p:nvSpPr>
        <p:spPr>
          <a:xfrm>
            <a:off x="977388" y="892320"/>
            <a:ext cx="756692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FUNCTION_NAME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)	</a:t>
            </a:r>
            <a:r>
              <a:rPr lang="ru-RU" dirty="0">
                <a:solidFill>
                  <a:schemeClr val="tx1"/>
                </a:solidFill>
              </a:rPr>
              <a:t>Имя оконной функции одного из классов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FILTER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filter clause)]</a:t>
            </a:r>
            <a:r>
              <a:rPr lang="ru-RU" dirty="0">
                <a:solidFill>
                  <a:schemeClr val="tx1"/>
                </a:solidFill>
              </a:rPr>
              <a:t>	Необязательное условие фильтрации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ru-RU" dirty="0">
                <a:solidFill>
                  <a:schemeClr val="tx1"/>
                </a:solidFill>
              </a:rPr>
              <a:t>Ключевое слово определения оконной функции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(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PARTION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Определение </a:t>
            </a:r>
            <a:r>
              <a:rPr lang="ru-RU" dirty="0" err="1">
                <a:solidFill>
                  <a:schemeClr val="tx1"/>
                </a:solidFill>
              </a:rPr>
              <a:t>партиций</a:t>
            </a:r>
            <a:r>
              <a:rPr lang="ru-RU" dirty="0">
                <a:solidFill>
                  <a:schemeClr val="tx1"/>
                </a:solidFill>
              </a:rPr>
              <a:t> по колонкам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Сортировка вычислений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frame_clause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ru-RU" dirty="0">
                <a:solidFill>
                  <a:schemeClr val="tx1"/>
                </a:solidFill>
              </a:rPr>
              <a:t>	Указание фрейма для </a:t>
            </a:r>
            <a:r>
              <a:rPr lang="ru-RU" dirty="0" err="1">
                <a:solidFill>
                  <a:schemeClr val="tx1"/>
                </a:solidFill>
              </a:rPr>
              <a:t>партиции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088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8D68-A1C9-0E45-BBBE-0AE0D91F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Прямоугольник 10">
            <a:extLst>
              <a:ext uri="{FF2B5EF4-FFF2-40B4-BE49-F238E27FC236}">
                <a16:creationId xmlns:a16="http://schemas.microsoft.com/office/drawing/2014/main" id="{39FCB7EA-637F-074A-B988-67BBEC9FD3C7}"/>
              </a:ext>
            </a:extLst>
          </p:cNvPr>
          <p:cNvSpPr/>
          <p:nvPr/>
        </p:nvSpPr>
        <p:spPr>
          <a:xfrm>
            <a:off x="500550" y="1462697"/>
            <a:ext cx="8448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Ранжирование </a:t>
            </a:r>
            <a:r>
              <a:rPr lang="en-US" sz="2000" dirty="0"/>
              <a:t>(Ranking)</a:t>
            </a:r>
            <a:r>
              <a:rPr lang="ru-RU" sz="2000" dirty="0"/>
              <a:t> (рейтинги)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со смещением </a:t>
            </a:r>
            <a:r>
              <a:rPr lang="en-US" sz="2000" dirty="0"/>
              <a:t>(Value)</a:t>
            </a:r>
            <a:r>
              <a:rPr lang="ru-RU" sz="2000" dirty="0"/>
              <a:t> (соседние элементы и границы)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Агрегация </a:t>
            </a:r>
            <a:r>
              <a:rPr lang="en-US" sz="2000" dirty="0"/>
              <a:t> (Aggregate) </a:t>
            </a:r>
            <a:r>
              <a:rPr lang="ru-RU" sz="2000" dirty="0"/>
              <a:t>(сумма и среднее)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Скользящие агрегаты (сумма и среднее в динамике)</a:t>
            </a:r>
          </a:p>
        </p:txBody>
      </p:sp>
    </p:spTree>
    <p:extLst>
      <p:ext uri="{BB962C8B-B14F-4D97-AF65-F5344CB8AC3E}">
        <p14:creationId xmlns:p14="http://schemas.microsoft.com/office/powerpoint/2010/main" val="151319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3789-3FB0-6041-A435-4FD33032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оконных функций</a:t>
            </a:r>
            <a:endParaRPr lang="en-US" dirty="0"/>
          </a:p>
        </p:txBody>
      </p:sp>
      <p:pic>
        <p:nvPicPr>
          <p:cNvPr id="3" name="Picture 2" descr="https://habrastorage.org/r/w1560/getpro/habr/upload_files/dbc/8ad/cb9/dbc8adcb9ffeaddfca54a01cd101e755.png">
            <a:extLst>
              <a:ext uri="{FF2B5EF4-FFF2-40B4-BE49-F238E27FC236}">
                <a16:creationId xmlns:a16="http://schemas.microsoft.com/office/drawing/2014/main" id="{472BD6AF-570E-DE46-8A68-C5F5375C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61" y="1024646"/>
            <a:ext cx="7138077" cy="36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5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0AB0-9719-6949-B4B5-3FC6103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ранжирования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2311A0-0CDB-FA45-ABAF-1D90E970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41638"/>
              </p:ext>
            </p:extLst>
          </p:nvPr>
        </p:nvGraphicFramePr>
        <p:xfrm>
          <a:off x="559099" y="2031567"/>
          <a:ext cx="8403502" cy="1483360"/>
        </p:xfrm>
        <a:graphic>
          <a:graphicData uri="http://schemas.openxmlformats.org/drawingml/2006/table">
            <a:tbl>
              <a:tblPr firstRow="1" bandRow="1">
                <a:tableStyleId>{23E6A93D-E22E-496A-AE55-A62C1E3046BF}</a:tableStyleId>
              </a:tblPr>
              <a:tblGrid>
                <a:gridCol w="2320472">
                  <a:extLst>
                    <a:ext uri="{9D8B030D-6E8A-4147-A177-3AD203B41FA5}">
                      <a16:colId xmlns:a16="http://schemas.microsoft.com/office/drawing/2014/main" val="2096135623"/>
                    </a:ext>
                  </a:extLst>
                </a:gridCol>
                <a:gridCol w="6083030">
                  <a:extLst>
                    <a:ext uri="{9D8B030D-6E8A-4147-A177-3AD203B41FA5}">
                      <a16:colId xmlns:a16="http://schemas.microsoft.com/office/drawing/2014/main" val="41455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row_number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Порядковый номер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0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dense_rank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Ранг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89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Тоже ранг, но с пропусками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40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ntile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Разбивает все на </a:t>
                      </a:r>
                      <a:r>
                        <a:rPr lang="en-US" dirty="0"/>
                        <a:t>n </a:t>
                      </a:r>
                      <a:r>
                        <a:rPr lang="ru-RU" dirty="0"/>
                        <a:t>групп и возвращает номер группы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7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622D-F162-E54E-9AD2-FA66D46D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352E775-13AE-114B-8D6D-A3338A001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3" t="38815" r="35500" b="20000"/>
          <a:stretch/>
        </p:blipFill>
        <p:spPr>
          <a:xfrm>
            <a:off x="5012987" y="1118623"/>
            <a:ext cx="3804426" cy="3323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46086-F191-3D48-963E-CA900F00C6E2}"/>
              </a:ext>
            </a:extLst>
          </p:cNvPr>
          <p:cNvSpPr txBox="1"/>
          <p:nvPr/>
        </p:nvSpPr>
        <p:spPr>
          <a:xfrm>
            <a:off x="449804" y="1783392"/>
            <a:ext cx="3836307" cy="199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0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0983-DC86-2146-9290-F3649C50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68E59B6-47EC-654F-B6FD-3BB76C4A8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2" t="39111" r="35749" b="21037"/>
          <a:stretch/>
        </p:blipFill>
        <p:spPr>
          <a:xfrm>
            <a:off x="4721157" y="1028991"/>
            <a:ext cx="3625388" cy="3076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55CEF-5C74-FD47-8AF4-843E392073EE}"/>
              </a:ext>
            </a:extLst>
          </p:cNvPr>
          <p:cNvSpPr txBox="1"/>
          <p:nvPr/>
        </p:nvSpPr>
        <p:spPr>
          <a:xfrm>
            <a:off x="642025" y="1154157"/>
            <a:ext cx="3191899" cy="322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672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5293-E68C-7748-8317-C64C4519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F9D69-3441-E642-A2E7-79770567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0" t="39852" r="35750" b="20889"/>
          <a:stretch/>
        </p:blipFill>
        <p:spPr>
          <a:xfrm>
            <a:off x="4766552" y="972766"/>
            <a:ext cx="3657867" cy="306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79AD9-1AC7-7647-9D01-25D913870C2E}"/>
              </a:ext>
            </a:extLst>
          </p:cNvPr>
          <p:cNvSpPr txBox="1"/>
          <p:nvPr/>
        </p:nvSpPr>
        <p:spPr>
          <a:xfrm>
            <a:off x="603115" y="1444806"/>
            <a:ext cx="3836307" cy="2253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ntile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tile,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5257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8D730-B19A-4CC9-B0BD-88E354D2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40889" r="37746" b="28333"/>
          <a:stretch/>
        </p:blipFill>
        <p:spPr>
          <a:xfrm>
            <a:off x="641229" y="1263481"/>
            <a:ext cx="7882075" cy="26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7D2F49-C4C2-4DB5-8724-E6C6EF1D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1" t="39816" r="35500" b="21185"/>
          <a:stretch/>
        </p:blipFill>
        <p:spPr>
          <a:xfrm>
            <a:off x="4876799" y="1336701"/>
            <a:ext cx="3848495" cy="3177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BB31A-2963-844E-AAE6-321EEFD98A7F}"/>
              </a:ext>
            </a:extLst>
          </p:cNvPr>
          <p:cNvSpPr txBox="1"/>
          <p:nvPr/>
        </p:nvSpPr>
        <p:spPr>
          <a:xfrm>
            <a:off x="418706" y="1531512"/>
            <a:ext cx="329930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- lag(salary,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0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6AC7B-C851-4766-A376-D1262F69B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43" t="39816" r="35165" b="20592"/>
          <a:stretch/>
        </p:blipFill>
        <p:spPr>
          <a:xfrm>
            <a:off x="4850860" y="1324457"/>
            <a:ext cx="3781318" cy="3131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5E49E-B52C-8849-A3A6-D2F737D8A04A}"/>
              </a:ext>
            </a:extLst>
          </p:cNvPr>
          <p:cNvSpPr txBox="1"/>
          <p:nvPr/>
        </p:nvSpPr>
        <p:spPr>
          <a:xfrm>
            <a:off x="363166" y="1009327"/>
            <a:ext cx="3836307" cy="393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low,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high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1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A7FE0-7444-4B7A-B175-01FCF10B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7" t="39816" r="37500" b="24778"/>
          <a:stretch/>
        </p:blipFill>
        <p:spPr>
          <a:xfrm>
            <a:off x="615518" y="1400460"/>
            <a:ext cx="7785791" cy="28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0DEF5B-5E02-4E0B-80E3-1FC32C088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9" t="39817" r="35667" b="22666"/>
          <a:stretch/>
        </p:blipFill>
        <p:spPr>
          <a:xfrm>
            <a:off x="4889770" y="1400460"/>
            <a:ext cx="3714480" cy="2956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3A1A-4948-0142-B4DD-A12179D2D358}"/>
              </a:ext>
            </a:extLst>
          </p:cNvPr>
          <p:cNvSpPr txBox="1"/>
          <p:nvPr/>
        </p:nvSpPr>
        <p:spPr>
          <a:xfrm>
            <a:off x="354134" y="1608317"/>
            <a:ext cx="4158511" cy="264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fund,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*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perc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1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B21C80-D6B7-4F26-BFDB-2E834239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3" t="39816" r="35667" b="20296"/>
          <a:stretch/>
        </p:blipFill>
        <p:spPr>
          <a:xfrm>
            <a:off x="4980562" y="1400460"/>
            <a:ext cx="3758351" cy="3177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3D006-3F30-D348-B4DF-7913400D705B}"/>
              </a:ext>
            </a:extLst>
          </p:cNvPr>
          <p:cNvSpPr txBox="1"/>
          <p:nvPr/>
        </p:nvSpPr>
        <p:spPr>
          <a:xfrm>
            <a:off x="494354" y="1227444"/>
            <a:ext cx="4158511" cy="3286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avg_sal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((salary -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1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0D8E-194A-4784-9140-E792CE07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31" t="39817" r="36166" b="19406"/>
          <a:stretch/>
        </p:blipFill>
        <p:spPr>
          <a:xfrm>
            <a:off x="4863830" y="1173480"/>
            <a:ext cx="3512093" cy="3086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8A60C-2EA2-8D45-B684-3E090C4EB261}"/>
              </a:ext>
            </a:extLst>
          </p:cNvPr>
          <p:cNvSpPr txBox="1"/>
          <p:nvPr/>
        </p:nvSpPr>
        <p:spPr>
          <a:xfrm>
            <a:off x="453957" y="1263480"/>
            <a:ext cx="426591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expense,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roll_avg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 </a:t>
            </a: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9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CD4764-7DD7-47FB-9BD1-F0CB38E5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9" t="39816" r="35584" b="20444"/>
          <a:stretch/>
        </p:blipFill>
        <p:spPr>
          <a:xfrm>
            <a:off x="4798979" y="1193163"/>
            <a:ext cx="3663085" cy="305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9E12E-CE4B-9546-9C6C-46F19A6A5CE6}"/>
              </a:ext>
            </a:extLst>
          </p:cNvPr>
          <p:cNvSpPr txBox="1"/>
          <p:nvPr/>
        </p:nvSpPr>
        <p:spPr>
          <a:xfrm>
            <a:off x="330831" y="1400460"/>
            <a:ext cx="4517583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income, expense,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cum_income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cum_expense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- 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cum_profit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current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2937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Создание структуры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Нормальная форма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Нормальная форма </a:t>
            </a:r>
            <a:r>
              <a:rPr lang="ru-RU" dirty="0"/>
              <a:t>– требование, предъявляемое к структуре таблиц в теории реляционных баз данных для устранения из структуры базы избыточных функциональных зависимостей между атрибутами (полями таблиц).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20DE9-3AD5-1D49-8DBD-2A8B52088ADA}"/>
              </a:ext>
            </a:extLst>
          </p:cNvPr>
          <p:cNvSpPr txBox="1"/>
          <p:nvPr/>
        </p:nvSpPr>
        <p:spPr>
          <a:xfrm>
            <a:off x="590146" y="2441777"/>
            <a:ext cx="8431004" cy="13581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1-я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2-я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3-я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Нормальная форма </a:t>
            </a:r>
            <a:r>
              <a:rPr lang="ru-RU" dirty="0" err="1"/>
              <a:t>Бойса</a:t>
            </a:r>
            <a:r>
              <a:rPr lang="ru-RU" dirty="0"/>
              <a:t> — Кодда</a:t>
            </a:r>
          </a:p>
          <a:p>
            <a:pPr>
              <a:lnSpc>
                <a:spcPct val="150000"/>
              </a:lnSpc>
            </a:pPr>
            <a:r>
              <a:rPr lang="ru-RU" dirty="0"/>
              <a:t>4-я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5-я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Доменно-ключевая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6-я нормальная форма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1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 1НФ, если все его атрибуты являются простыми, все используемые домены содержат только скалярные значения. </a:t>
            </a:r>
          </a:p>
          <a:p>
            <a:r>
              <a:rPr lang="ru-RU" b="1" dirty="0"/>
              <a:t>Не должно быть повторений строк в таблице.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61ADF9-83A2-5F4B-89C9-F8A6BA5D2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86652"/>
              </p:ext>
            </p:extLst>
          </p:nvPr>
        </p:nvGraphicFramePr>
        <p:xfrm>
          <a:off x="590146" y="2614362"/>
          <a:ext cx="2961364" cy="1068705"/>
        </p:xfrm>
        <a:graphic>
          <a:graphicData uri="http://schemas.openxmlformats.org/drawingml/2006/table">
            <a:tbl>
              <a:tblPr/>
              <a:tblGrid>
                <a:gridCol w="1480682">
                  <a:extLst>
                    <a:ext uri="{9D8B030D-6E8A-4147-A177-3AD203B41FA5}">
                      <a16:colId xmlns:a16="http://schemas.microsoft.com/office/drawing/2014/main" val="3188086337"/>
                    </a:ext>
                  </a:extLst>
                </a:gridCol>
                <a:gridCol w="1480682">
                  <a:extLst>
                    <a:ext uri="{9D8B030D-6E8A-4147-A177-3AD203B41FA5}">
                      <a16:colId xmlns:a16="http://schemas.microsoft.com/office/drawing/2014/main" val="3420992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Модели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01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M5, X5M, 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291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588723"/>
                  </a:ext>
                </a:extLst>
              </a:tr>
            </a:tbl>
          </a:graphicData>
        </a:graphic>
      </p:graphicFrame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679B2CF6-6E0F-E543-B48A-829B759F9529}"/>
              </a:ext>
            </a:extLst>
          </p:cNvPr>
          <p:cNvSpPr/>
          <p:nvPr/>
        </p:nvSpPr>
        <p:spPr>
          <a:xfrm>
            <a:off x="3949431" y="2906398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177AEB-B4E1-4941-B274-D055F100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74345"/>
              </p:ext>
            </p:extLst>
          </p:nvPr>
        </p:nvGraphicFramePr>
        <p:xfrm>
          <a:off x="4922195" y="2734349"/>
          <a:ext cx="4023368" cy="1781175"/>
        </p:xfrm>
        <a:graphic>
          <a:graphicData uri="http://schemas.openxmlformats.org/drawingml/2006/table">
            <a:tbl>
              <a:tblPr/>
              <a:tblGrid>
                <a:gridCol w="2011684">
                  <a:extLst>
                    <a:ext uri="{9D8B030D-6E8A-4147-A177-3AD203B41FA5}">
                      <a16:colId xmlns:a16="http://schemas.microsoft.com/office/drawing/2014/main" val="4213991269"/>
                    </a:ext>
                  </a:extLst>
                </a:gridCol>
                <a:gridCol w="2011684">
                  <a:extLst>
                    <a:ext uri="{9D8B030D-6E8A-4147-A177-3AD203B41FA5}">
                      <a16:colId xmlns:a16="http://schemas.microsoft.com/office/drawing/2014/main" val="178032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Модели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1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75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57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72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3841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507632-074C-3C47-83F4-FE4312E63646}"/>
              </a:ext>
            </a:extLst>
          </p:cNvPr>
          <p:cNvSpPr txBox="1"/>
          <p:nvPr/>
        </p:nvSpPr>
        <p:spPr>
          <a:xfrm>
            <a:off x="8395412" y="242657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1НФ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66E46-FEEF-3D46-BCDE-0CBBA5A8E432}"/>
              </a:ext>
            </a:extLst>
          </p:cNvPr>
          <p:cNvSpPr txBox="1"/>
          <p:nvPr/>
        </p:nvSpPr>
        <p:spPr>
          <a:xfrm>
            <a:off x="590147" y="3904034"/>
            <a:ext cx="2961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Нарушение нормализации 1НФ происходит в моделях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BMW,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т.к. в одной ячейке содержится список из 3 элементов,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т.е. он не является атомарным.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118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sz="2000" dirty="0"/>
              <a:t>Оконные функции, оптимизация запросов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C6191B2F-C5AD-0C4B-9C46-475D71C00B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Анализ временных рядов, эволюционные модели, финансовые модели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30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во 2НФ, если оно находится в 1НФ и каждый не ключевой атрибут неприводимо зависит от Первичного Ключа(ПК).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86E93A-1F32-B94C-A959-3007659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8679"/>
              </p:ext>
            </p:extLst>
          </p:nvPr>
        </p:nvGraphicFramePr>
        <p:xfrm>
          <a:off x="371983" y="2136737"/>
          <a:ext cx="3356952" cy="1628775"/>
        </p:xfrm>
        <a:graphic>
          <a:graphicData uri="http://schemas.openxmlformats.org/drawingml/2006/table">
            <a:tbl>
              <a:tblPr/>
              <a:tblGrid>
                <a:gridCol w="839238">
                  <a:extLst>
                    <a:ext uri="{9D8B030D-6E8A-4147-A177-3AD203B41FA5}">
                      <a16:colId xmlns:a16="http://schemas.microsoft.com/office/drawing/2014/main" val="197097206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551160153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966481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Цена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Скидка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6000000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2500000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5000000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10%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530A6C-DF82-0649-B737-271DCD5C3991}"/>
              </a:ext>
            </a:extLst>
          </p:cNvPr>
          <p:cNvSpPr txBox="1"/>
          <p:nvPr/>
        </p:nvSpPr>
        <p:spPr>
          <a:xfrm>
            <a:off x="371984" y="3923489"/>
            <a:ext cx="335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Цена машины зависит от модели и фирмы. Скидка зависят от фирмы.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EA4F7F-F286-CC4C-B6B6-041D67A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79740"/>
              </p:ext>
            </p:extLst>
          </p:nvPr>
        </p:nvGraphicFramePr>
        <p:xfrm>
          <a:off x="4648911" y="2143222"/>
          <a:ext cx="2517714" cy="1628775"/>
        </p:xfrm>
        <a:graphic>
          <a:graphicData uri="http://schemas.openxmlformats.org/drawingml/2006/table">
            <a:tbl>
              <a:tblPr/>
              <a:tblGrid>
                <a:gridCol w="839238">
                  <a:extLst>
                    <a:ext uri="{9D8B030D-6E8A-4147-A177-3AD203B41FA5}">
                      <a16:colId xmlns:a16="http://schemas.microsoft.com/office/drawing/2014/main" val="197097206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551160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Цена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6000000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2500000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B2BB248-8C32-B244-8034-2425B1D2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54172"/>
              </p:ext>
            </p:extLst>
          </p:nvPr>
        </p:nvGraphicFramePr>
        <p:xfrm>
          <a:off x="7321359" y="2143222"/>
          <a:ext cx="1556752" cy="1628775"/>
        </p:xfrm>
        <a:graphic>
          <a:graphicData uri="http://schemas.openxmlformats.org/drawingml/2006/table">
            <a:tbl>
              <a:tblPr/>
              <a:tblGrid>
                <a:gridCol w="778376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778376">
                  <a:extLst>
                    <a:ext uri="{9D8B030D-6E8A-4147-A177-3AD203B41FA5}">
                      <a16:colId xmlns:a16="http://schemas.microsoft.com/office/drawing/2014/main" val="2966481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Скидка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10%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E036C55B-4FB1-4744-B4B4-A26543A85483}"/>
              </a:ext>
            </a:extLst>
          </p:cNvPr>
          <p:cNvSpPr/>
          <p:nvPr/>
        </p:nvSpPr>
        <p:spPr>
          <a:xfrm>
            <a:off x="3851697" y="2530469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A55F9-2B61-CD4F-9315-DE83519531C2}"/>
              </a:ext>
            </a:extLst>
          </p:cNvPr>
          <p:cNvSpPr txBox="1"/>
          <p:nvPr/>
        </p:nvSpPr>
        <p:spPr>
          <a:xfrm>
            <a:off x="4648911" y="3923824"/>
            <a:ext cx="42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Приведение к 2НФ путем декомпозиции на два отношения, в которых не ключевые атрибуты зависят от ПК..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436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31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 3НФ, когда находится во 2НФ и каждый не ключевой атрибут </a:t>
            </a:r>
            <a:r>
              <a:rPr lang="ru-RU" b="1" dirty="0" err="1"/>
              <a:t>нетранзитивно</a:t>
            </a:r>
            <a:r>
              <a:rPr lang="ru-RU" b="1" dirty="0"/>
              <a:t> зависит от первичного ключа.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3A88A8-F933-1544-96E9-2C01FB04F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49231"/>
              </p:ext>
            </p:extLst>
          </p:nvPr>
        </p:nvGraphicFramePr>
        <p:xfrm>
          <a:off x="313616" y="1954418"/>
          <a:ext cx="3454230" cy="1638300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187000637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3428842943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Телефон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2158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Audi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Некст-Авто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94-54-12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8601EF-3ACF-6E45-AC6B-B7436C389BC4}"/>
              </a:ext>
            </a:extLst>
          </p:cNvPr>
          <p:cNvSpPr txBox="1"/>
          <p:nvPr/>
        </p:nvSpPr>
        <p:spPr>
          <a:xfrm>
            <a:off x="313616" y="3689391"/>
            <a:ext cx="5031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«Модель» является первичным ключом. Личных телефонов у автомобилей нет, и телефон зависит исключительно от магазина.</a:t>
            </a:r>
          </a:p>
          <a:p>
            <a:endParaRPr lang="ru-RU" sz="1100" dirty="0"/>
          </a:p>
          <a:p>
            <a:r>
              <a:rPr lang="ru-RU" sz="1100" dirty="0"/>
              <a:t>Существуют функциональные зависимости: </a:t>
            </a:r>
            <a:br>
              <a:rPr lang="ru-RU" sz="1100" dirty="0"/>
            </a:br>
            <a:r>
              <a:rPr lang="ru-RU" sz="1100" dirty="0"/>
              <a:t>Модель → Магазин, Магазин → Телефон, Модель → Телефон.</a:t>
            </a:r>
          </a:p>
          <a:p>
            <a:endParaRPr lang="ru-RU" sz="1100" dirty="0"/>
          </a:p>
          <a:p>
            <a:r>
              <a:rPr lang="ru-RU" sz="1100" b="1" dirty="0"/>
              <a:t>Зависимость Модель → Телефон является транзитивной, следовательно, отношение не находится в 3НФ.</a:t>
            </a:r>
            <a:endParaRPr lang="en-US" sz="11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87730A-89CD-714C-BFBC-C711705B6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84708"/>
              </p:ext>
            </p:extLst>
          </p:nvPr>
        </p:nvGraphicFramePr>
        <p:xfrm>
          <a:off x="5818374" y="3584326"/>
          <a:ext cx="2302820" cy="1282065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3428842943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Телефон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 err="1">
                          <a:effectLst/>
                        </a:rPr>
                        <a:t>Некст</a:t>
                      </a:r>
                      <a:r>
                        <a:rPr lang="ru-RU" sz="1400" dirty="0">
                          <a:effectLst/>
                        </a:rPr>
                        <a:t>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94-54-12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0A2C39-883B-4041-B32D-E9CD06D5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63168"/>
              </p:ext>
            </p:extLst>
          </p:nvPr>
        </p:nvGraphicFramePr>
        <p:xfrm>
          <a:off x="5818374" y="1752600"/>
          <a:ext cx="2302820" cy="1638300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187000637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2158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Audi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 err="1">
                          <a:effectLst/>
                        </a:rPr>
                        <a:t>Некст</a:t>
                      </a:r>
                      <a:r>
                        <a:rPr lang="ru-RU" sz="1400" dirty="0">
                          <a:effectLst/>
                        </a:rPr>
                        <a:t>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FF579A67-7B40-4F48-B735-5027314A15C9}"/>
              </a:ext>
            </a:extLst>
          </p:cNvPr>
          <p:cNvSpPr/>
          <p:nvPr/>
        </p:nvSpPr>
        <p:spPr>
          <a:xfrm>
            <a:off x="4423624" y="2509257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таблиц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</a:t>
            </a:r>
            <a:r>
              <a:rPr lang="ru-RU" dirty="0">
                <a:solidFill>
                  <a:srgbClr val="770604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IF NOT EXISTS </a:t>
            </a:r>
            <a:r>
              <a:rPr lang="ru-RU" dirty="0" err="1"/>
              <a:t>название_таблицы</a:t>
            </a:r>
            <a:r>
              <a:rPr lang="en-US" dirty="0"/>
              <a:t> (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поле</a:t>
            </a:r>
            <a:r>
              <a:rPr lang="en-US" dirty="0"/>
              <a:t> </a:t>
            </a: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>
                <a:solidFill>
                  <a:srgbClr val="770604"/>
                </a:solidFill>
              </a:rPr>
              <a:t>ограничения</a:t>
            </a:r>
            <a:r>
              <a:rPr lang="en-US" dirty="0"/>
              <a:t>,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поле</a:t>
            </a:r>
            <a:r>
              <a:rPr lang="en-US" dirty="0"/>
              <a:t> </a:t>
            </a: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>
                <a:solidFill>
                  <a:srgbClr val="770604"/>
                </a:solidFill>
              </a:rPr>
              <a:t>ограничения</a:t>
            </a:r>
            <a:r>
              <a:rPr lang="en-US" dirty="0"/>
              <a:t>, 	</a:t>
            </a:r>
            <a:r>
              <a:rPr lang="en-US" dirty="0">
                <a:solidFill>
                  <a:srgbClr val="00B050"/>
                </a:solidFill>
              </a:rPr>
              <a:t>-- </a:t>
            </a:r>
            <a:r>
              <a:rPr lang="ru-RU" dirty="0">
                <a:solidFill>
                  <a:srgbClr val="00B050"/>
                </a:solidFill>
              </a:rPr>
              <a:t>комментарии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… </a:t>
            </a:r>
          </a:p>
          <a:p>
            <a:pPr>
              <a:lnSpc>
                <a:spcPct val="150000"/>
              </a:lnSpc>
            </a:pPr>
            <a:r>
              <a:rPr lang="en-US" dirty="0"/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36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таблиц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</a:t>
            </a:r>
            <a:r>
              <a:rPr lang="ru-RU" dirty="0">
                <a:solidFill>
                  <a:srgbClr val="770604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IF NOT EXISTS </a:t>
            </a:r>
            <a:r>
              <a:rPr lang="en-US" dirty="0"/>
              <a:t>weather (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/>
              <a:t>city varchar(80)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/>
              <a:t>,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temp_lo</a:t>
            </a:r>
            <a:r>
              <a:rPr lang="en-US" dirty="0"/>
              <a:t> int </a:t>
            </a:r>
            <a:r>
              <a:rPr lang="en-US" dirty="0">
                <a:solidFill>
                  <a:srgbClr val="770604"/>
                </a:solidFill>
              </a:rPr>
              <a:t>NOT NULL</a:t>
            </a:r>
            <a:r>
              <a:rPr lang="en-US" dirty="0"/>
              <a:t>, 	</a:t>
            </a:r>
            <a:r>
              <a:rPr lang="en-US" dirty="0">
                <a:solidFill>
                  <a:srgbClr val="00B050"/>
                </a:solidFill>
              </a:rPr>
              <a:t>-- low temperature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temp_hi</a:t>
            </a:r>
            <a:r>
              <a:rPr lang="en-US" dirty="0"/>
              <a:t> int </a:t>
            </a:r>
            <a:r>
              <a:rPr lang="en-US" dirty="0">
                <a:solidFill>
                  <a:srgbClr val="770604"/>
                </a:solidFill>
              </a:rPr>
              <a:t>UNIQUE</a:t>
            </a:r>
            <a:r>
              <a:rPr lang="en-US" dirty="0"/>
              <a:t>, 		</a:t>
            </a:r>
            <a:r>
              <a:rPr lang="en-US" dirty="0">
                <a:solidFill>
                  <a:srgbClr val="00B050"/>
                </a:solidFill>
              </a:rPr>
              <a:t>-- high temperature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prcp</a:t>
            </a:r>
            <a:r>
              <a:rPr lang="en-US" dirty="0"/>
              <a:t> real, 			</a:t>
            </a:r>
            <a:r>
              <a:rPr lang="en-US" dirty="0">
                <a:solidFill>
                  <a:srgbClr val="00B050"/>
                </a:solidFill>
              </a:rPr>
              <a:t>-- precipitation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/>
              <a:t>date date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);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DROP TABLE </a:t>
            </a:r>
            <a:r>
              <a:rPr lang="en-US" dirty="0"/>
              <a:t>weather;</a:t>
            </a:r>
          </a:p>
        </p:txBody>
      </p:sp>
    </p:spTree>
    <p:extLst>
      <p:ext uri="{BB962C8B-B14F-4D97-AF65-F5344CB8AC3E}">
        <p14:creationId xmlns:p14="http://schemas.microsoft.com/office/powerpoint/2010/main" val="322940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INDEX ON </a:t>
            </a:r>
            <a:r>
              <a:rPr lang="ru-RU" dirty="0" err="1"/>
              <a:t>название_таблицы</a:t>
            </a:r>
            <a:r>
              <a:rPr lang="ru-RU" dirty="0"/>
              <a:t>(поле);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При изменении данных (вставка, удаление, изменение) индекс будет перестроен!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425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Создать индекс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INDEX ON </a:t>
            </a:r>
            <a:r>
              <a:rPr lang="en-US" dirty="0"/>
              <a:t>weather(city);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Посмотреть какие индексы есть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SELECT</a:t>
            </a:r>
            <a:r>
              <a:rPr lang="en-US" dirty="0"/>
              <a:t> *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pg_indexes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tablename</a:t>
            </a:r>
            <a:r>
              <a:rPr lang="en-US" dirty="0"/>
              <a:t> = ‘weather ‘;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Удалить индекс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DROP INDEX </a:t>
            </a:r>
            <a:r>
              <a:rPr lang="en-US" dirty="0" err="1"/>
              <a:t>weather_city_idx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476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связей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213129"/>
            <a:ext cx="834669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770604"/>
                </a:solidFill>
              </a:rPr>
              <a:t>С</a:t>
            </a:r>
            <a:r>
              <a:rPr lang="en-US" dirty="0">
                <a:solidFill>
                  <a:srgbClr val="770604"/>
                </a:solidFill>
              </a:rPr>
              <a:t>REATE TABLE </a:t>
            </a:r>
            <a:r>
              <a:rPr lang="en-US" dirty="0">
                <a:solidFill>
                  <a:schemeClr val="tx1"/>
                </a:solidFill>
              </a:rPr>
              <a:t>"employee" 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id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name text,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department text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 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lang="en-US" dirty="0" err="1">
                <a:solidFill>
                  <a:schemeClr val="tx1"/>
                </a:solidFill>
              </a:rPr>
              <a:t>employee_contact</a:t>
            </a:r>
            <a:r>
              <a:rPr lang="en-US" dirty="0">
                <a:solidFill>
                  <a:schemeClr val="tx1"/>
                </a:solidFill>
              </a:rPr>
              <a:t>" 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id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contact_number</a:t>
            </a:r>
            <a:r>
              <a:rPr lang="en-US" dirty="0">
                <a:solidFill>
                  <a:schemeClr val="tx1"/>
                </a:solidFill>
              </a:rPr>
              <a:t> int </a:t>
            </a:r>
            <a:r>
              <a:rPr lang="en-US" dirty="0">
                <a:solidFill>
                  <a:srgbClr val="770604"/>
                </a:solidFill>
              </a:rPr>
              <a:t>NOT NULL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employee_id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UNIQUE NOT NULL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REFERENCES "employee" (id) </a:t>
            </a:r>
            <a:r>
              <a:rPr lang="en-US" dirty="0">
                <a:solidFill>
                  <a:srgbClr val="770604"/>
                </a:solidFill>
              </a:rPr>
              <a:t>ON DELETE CASCADE ON UPDATE CASCADE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81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Индексы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553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38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ТОЛЬКО СПЛАНИРОВАН, но не выполнен!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8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39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</a:t>
            </a:r>
            <a:r>
              <a:rPr lang="ru-RU" dirty="0">
                <a:solidFill>
                  <a:srgbClr val="770604"/>
                </a:solidFill>
              </a:rPr>
              <a:t> (</a:t>
            </a:r>
            <a:r>
              <a:rPr lang="en-US" dirty="0">
                <a:solidFill>
                  <a:srgbClr val="770604"/>
                </a:solidFill>
              </a:rPr>
              <a:t>ANALYSE)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-------------------------------------------------------------------------------------------------------------+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 (actual time=0.449..57.816 rows=1000000 loops=1)|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Planning Time: 0.077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Execution Time: 79.759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СПЛАНИРОВАН И ВЫПОЛНЕН.</a:t>
            </a:r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7914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40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</a:t>
            </a:r>
            <a:r>
              <a:rPr lang="ru-RU" dirty="0">
                <a:solidFill>
                  <a:srgbClr val="770604"/>
                </a:solidFill>
              </a:rPr>
              <a:t> (</a:t>
            </a:r>
            <a:r>
              <a:rPr lang="en-US" dirty="0">
                <a:solidFill>
                  <a:srgbClr val="770604"/>
                </a:solidFill>
              </a:rPr>
              <a:t>ANALYSE, BUFFERS)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-------------------------------------------------------------------------------------------------------------+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 (actual time=0.985..52.674 rows=1000000 loops=1)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Buffers: shared hit=32 read=8302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Planning Time: 0.047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Execution Time: 80.049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СПЛАНИРОВАН И ВЫПОЛНЕН.</a:t>
            </a:r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4589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8458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  <a:endParaRPr lang="ru-RU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https://postgrespro.ru/docs/postgrespro/9.5/sql</a:t>
            </a:r>
            <a:r>
              <a:rPr lang="ru-RU" sz="1300" dirty="0"/>
              <a:t> </a:t>
            </a: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43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18</a:t>
            </a: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 апреля</a:t>
            </a:r>
          </a:p>
          <a:p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Матрицы. Основные понятия и операции.</a:t>
            </a:r>
            <a:endParaRPr sz="16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4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4" y="162443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Оконные функции</a:t>
            </a:r>
          </a:p>
        </p:txBody>
      </p:sp>
      <p:sp>
        <p:nvSpPr>
          <p:cNvPr id="154" name="Google Shape;154;p22"/>
          <p:cNvSpPr/>
          <p:nvPr/>
        </p:nvSpPr>
        <p:spPr>
          <a:xfrm>
            <a:off x="773824" y="204333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Типы оконных функций</a:t>
            </a:r>
          </a:p>
        </p:txBody>
      </p:sp>
      <p:sp>
        <p:nvSpPr>
          <p:cNvPr id="155" name="Google Shape;155;p22"/>
          <p:cNvSpPr/>
          <p:nvPr/>
        </p:nvSpPr>
        <p:spPr>
          <a:xfrm>
            <a:off x="773824" y="246224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Ранжирование, агрегация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4" y="330006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 и их влияние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4" y="1393624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4" y="1812531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4" y="2231438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4" y="2650345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4" y="413787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4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4" y="3069252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0" idx="1"/>
          </p:cNvCxnSpPr>
          <p:nvPr/>
        </p:nvCxnSpPr>
        <p:spPr>
          <a:xfrm rot="10800000" flipV="1">
            <a:off x="773824" y="3488159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4" y="28811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выполнения запроса</a:t>
            </a: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4" y="4325973"/>
            <a:ext cx="12700" cy="4189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  <p:sp>
        <p:nvSpPr>
          <p:cNvPr id="20" name="Google Shape;157;p22">
            <a:extLst>
              <a:ext uri="{FF2B5EF4-FFF2-40B4-BE49-F238E27FC236}">
                <a16:creationId xmlns:a16="http://schemas.microsoft.com/office/drawing/2014/main" id="{42B0D6C2-C3B9-5248-BE23-E2B8C12B58D6}"/>
              </a:ext>
            </a:extLst>
          </p:cNvPr>
          <p:cNvSpPr/>
          <p:nvPr/>
        </p:nvSpPr>
        <p:spPr>
          <a:xfrm>
            <a:off x="773824" y="371896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таблиц, индексов, связей</a:t>
            </a:r>
          </a:p>
        </p:txBody>
      </p:sp>
      <p:cxnSp>
        <p:nvCxnSpPr>
          <p:cNvPr id="21" name="Google Shape;161;p22">
            <a:extLst>
              <a:ext uri="{FF2B5EF4-FFF2-40B4-BE49-F238E27FC236}">
                <a16:creationId xmlns:a16="http://schemas.microsoft.com/office/drawing/2014/main" id="{01A3031A-1D7D-C540-B98C-4EDCFAFC5A5B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 flipV="1">
            <a:off x="773824" y="3907066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482509028"/>
              </p:ext>
            </p:extLst>
          </p:nvPr>
        </p:nvGraphicFramePr>
        <p:xfrm>
          <a:off x="952500" y="1544194"/>
          <a:ext cx="7239000" cy="2095824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оконные функции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задачи они помогают решать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Анализировать запросы на время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10015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Применять индексы для оптимизации времени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4499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Создавать структуру БД – таблицы, индексы и связи между таблицами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0449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2447507774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Профилировать и оптимизировать запросы по времени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7529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Создавать структуру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27213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Оконные функции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10763</TotalTime>
  <Words>1872</Words>
  <Application>Microsoft Macintosh PowerPoint</Application>
  <PresentationFormat>On-screen Show (16:9)</PresentationFormat>
  <Paragraphs>447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Menlo</vt:lpstr>
      <vt:lpstr>Roboto</vt:lpstr>
      <vt:lpstr>Roboto</vt:lpstr>
      <vt:lpstr>Arial</vt:lpstr>
      <vt:lpstr>Avenir</vt:lpstr>
      <vt:lpstr>Courier New</vt:lpstr>
      <vt:lpstr>Светлая тема</vt:lpstr>
      <vt:lpstr>ML Basic Оконные функции  Оптимизация запросов</vt:lpstr>
      <vt:lpstr>Проверить, идет ли запись</vt:lpstr>
      <vt:lpstr>ML Basic Оконные функции, оптимизация запросов 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Оконные функции</vt:lpstr>
      <vt:lpstr>Оконная функция</vt:lpstr>
      <vt:lpstr>Отличие оконной функции от агрегата</vt:lpstr>
      <vt:lpstr>Синтаксис</vt:lpstr>
      <vt:lpstr>Задачи</vt:lpstr>
      <vt:lpstr>Типы оконных функций</vt:lpstr>
      <vt:lpstr>Функции ранжирования</vt:lpstr>
      <vt:lpstr>Ранжирование</vt:lpstr>
      <vt:lpstr>Ранжирование</vt:lpstr>
      <vt:lpstr>Ранжирование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Создание структуры БД</vt:lpstr>
      <vt:lpstr>Нормальная форма</vt:lpstr>
      <vt:lpstr>1-я нормальная форма</vt:lpstr>
      <vt:lpstr>2-я нормальная форма</vt:lpstr>
      <vt:lpstr>3-я нормальная форма</vt:lpstr>
      <vt:lpstr>Создание таблиц</vt:lpstr>
      <vt:lpstr>Создание таблиц</vt:lpstr>
      <vt:lpstr>Индексы</vt:lpstr>
      <vt:lpstr>Индексы</vt:lpstr>
      <vt:lpstr>Создание связей</vt:lpstr>
      <vt:lpstr>Индексы</vt:lpstr>
      <vt:lpstr>План запроса</vt:lpstr>
      <vt:lpstr>План запроса</vt:lpstr>
      <vt:lpstr>План запроса</vt:lpstr>
      <vt:lpstr>Практика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91</cp:revision>
  <cp:lastPrinted>2023-12-12T08:59:19Z</cp:lastPrinted>
  <dcterms:modified xsi:type="dcterms:W3CDTF">2024-04-08T18:57:58Z</dcterms:modified>
</cp:coreProperties>
</file>